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9BE"/>
    <a:srgbClr val="012F81"/>
    <a:srgbClr val="013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002" autoAdjust="0"/>
  </p:normalViewPr>
  <p:slideViewPr>
    <p:cSldViewPr snapToGrid="0">
      <p:cViewPr varScale="1">
        <p:scale>
          <a:sx n="66" d="100"/>
          <a:sy n="66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D7F4-50AE-4CE4-822D-C4B5E12F019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BABE-B367-4FC3-98B5-F6F9C3D37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6BABE-B367-4FC3-98B5-F6F9C3D37F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6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A9466-7206-50CE-D979-51E427E23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D6A8-0A6A-57C3-10EF-DBE6AA4C4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8" y="1122363"/>
            <a:ext cx="9698182" cy="171508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12F8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E2F669-3AB6-967C-1909-C0B88260C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2973975"/>
            <a:ext cx="9698182" cy="79446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12F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33259-EC0D-3CF3-C181-7285DF58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0FF29-14AA-F0E4-7FC3-8FD463D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EA111-AAA2-3944-C49C-168C107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6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1C185-A25B-4D51-CE42-08230E7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A378C-23B6-3AEC-56FE-10B43098D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39A77-51D8-F5CC-8D4E-4A412D9A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90B-6FCF-A703-2AB3-2362C7F3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EF55-69E0-3EBE-93D8-8EF9F71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0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6DC96-9AD3-9765-B11A-E63FD7B2B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E18F7-6D74-2251-8C7A-DD8B1C74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2947-B76D-78AE-7600-F726B024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AF9AC-59FD-187E-BA52-4CC20498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84DE1-A9D9-B5A3-205B-C53846FE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83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246FB-A133-451D-49D2-FACB3CCD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FF21C-B2C5-7428-33DF-9789F224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DE8F-6ECE-7B5B-3A49-76A2A3D3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C50FF-5174-8184-E6DB-E1F1F36D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CD974-1A35-E9A6-2671-2C4A9123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1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66EB-A1D8-8540-0099-DFAA86D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CD96D-41EB-997E-D544-C33DF2E6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3BCA-5E51-D75B-A71D-4DBB5AE1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FB34D-1E5B-ED4B-8F80-6B18F08A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96825-8D10-473A-CCCC-7E4E629D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53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85FE-F256-1265-5706-D36B617F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FAF13-1B52-52D5-5459-B36D3987C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8B074-C965-8941-4A8E-81B7E026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9D728-CC11-96C2-8BBB-981D57F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E0BEC-E56B-A01F-0A4A-CC6D51A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B98CE-C66F-2726-E892-2CDFA5E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15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A31E-D48A-F3C5-E1AA-2D2F30DF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47B76-955A-80BD-86A1-E53A30D0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15C83-3B7A-A7AB-CC7F-379A3FF3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E54F3-10AB-7158-9575-8F0DD1C3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9EAE21-A8B0-593E-5605-93B4A602B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7FE3CB-A850-DACF-39E1-7F5B4431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E59608-7292-811A-CCA5-6D4BF26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6A9AC-423E-D327-ADB0-EE6EC85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70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8D7FB-1ED6-55BA-BA65-8E0163A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6C60F-B8B1-5211-4CB6-EF45917A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40925-6F49-FCA7-90CE-F44DEAD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B4506-E644-FCDE-4616-7300A7A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6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E6527-2078-1C63-CB76-869450C1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DB6BB-5729-D734-4DA0-F781459C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19E8F-8A1D-3D80-336F-0D9D737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98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88A8-B61D-B355-BB90-50E89A8B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8530-2231-0D6E-1FA8-0B439BDC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BB523-C526-742B-1044-6B3EFBEE1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BDE30-288C-1A80-47A3-862D5BAB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C2C93-F410-CD13-CAC9-599AB8C8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AE1B-DE16-F521-A18E-6516731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8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8385D-162D-08D2-C32E-81C9A3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078623-2AC6-B299-F78A-36D88011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22A0E6-A968-FA8A-08DB-CBFF3159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41BE6-6C5D-505B-0662-B801ACBB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E7546-D2BF-BCBE-7AF8-0F47DE3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DF4E8-0801-6270-96BE-6207E76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08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FF23F-C4D2-A0C4-E539-BDB6F07B69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71C-7C04-CF92-A412-090B811A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16D2E-59B9-AAFA-ACB3-52F2320C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F7584-E32B-1E22-C595-D0BA908D6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E5D0-6A61-46D3-BEE7-86D822EA1665}" type="datetimeFigureOut">
              <a:rPr lang="ru-UA" smtClean="0"/>
              <a:t>01/17/2025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5830-F4FB-D666-6AB7-596404C2A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76A87-C76B-5748-24E9-EFE0FA8E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7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9">
            <a:extLst>
              <a:ext uri="{FF2B5EF4-FFF2-40B4-BE49-F238E27FC236}">
                <a16:creationId xmlns:a16="http://schemas.microsoft.com/office/drawing/2014/main" id="{071EED87-77EF-6F44-B9CE-7EA034B2AE80}"/>
              </a:ext>
            </a:extLst>
          </p:cNvPr>
          <p:cNvSpPr/>
          <p:nvPr/>
        </p:nvSpPr>
        <p:spPr>
          <a:xfrm>
            <a:off x="8260445" y="4266755"/>
            <a:ext cx="476937" cy="47693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1" y="447313"/>
            <a:ext cx="11715184" cy="4476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Дисциплина по выбору </a:t>
            </a:r>
            <a:br>
              <a:rPr lang="ru-RU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«</a:t>
            </a:r>
            <a:r>
              <a:rPr lang="ru-RU" sz="28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Герипетическая</a:t>
            </a:r>
            <a:r>
              <a:rPr lang="ru-RU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инфекция – вызов современному миру»</a:t>
            </a:r>
            <a:r>
              <a:rPr lang="ru-RU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ru-RU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Кафедра инфекционных болезней и эпидемиологии</a:t>
            </a:r>
            <a:endParaRPr lang="en-UA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81FDF239-07A1-0149-8D22-FD607EDC3A0D}"/>
              </a:ext>
            </a:extLst>
          </p:cNvPr>
          <p:cNvSpPr>
            <a:spLocks/>
          </p:cNvSpPr>
          <p:nvPr/>
        </p:nvSpPr>
        <p:spPr bwMode="auto">
          <a:xfrm>
            <a:off x="4710707" y="2746522"/>
            <a:ext cx="3329202" cy="3327668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3784225" y="1418509"/>
            <a:ext cx="3726297" cy="3538181"/>
            <a:chOff x="3092268" y="1623697"/>
            <a:chExt cx="2198688" cy="2198687"/>
          </a:xfr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109000" cy="286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4851999" y="2405880"/>
            <a:ext cx="1918303" cy="1821460"/>
            <a:chOff x="3736793" y="2269809"/>
            <a:chExt cx="1131888" cy="1131887"/>
          </a:xfr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109000" cy="286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245439" y="3239573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147810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8737382" y="4227340"/>
            <a:ext cx="3199044" cy="1648977"/>
            <a:chOff x="6238136" y="1961663"/>
            <a:chExt cx="2559332" cy="1319408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238136" y="2520116"/>
              <a:ext cx="2559332" cy="76095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ru-RU" altLang="zh-CN" sz="1200" b="1" dirty="0"/>
                <a:t>Клинический разбор</a:t>
              </a:r>
            </a:p>
            <a:p>
              <a:pPr marL="171450" indent="-1714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ru-RU" altLang="zh-CN" sz="1200" b="1" dirty="0"/>
                <a:t>Разбор </a:t>
              </a:r>
              <a:r>
                <a:rPr lang="ru-RU" altLang="zh-CN" sz="1200" b="1" dirty="0" smtClean="0"/>
                <a:t>кейс- </a:t>
              </a:r>
              <a:r>
                <a:rPr lang="ru-RU" altLang="zh-CN" sz="1200" b="1" dirty="0"/>
                <a:t>ситуации</a:t>
              </a:r>
            </a:p>
            <a:p>
              <a:pPr marL="171450" indent="-1714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ru-RU" altLang="zh-CN" sz="1200" b="1" dirty="0" smtClean="0"/>
                <a:t>Эссе</a:t>
              </a:r>
              <a:endParaRPr lang="ru-RU" altLang="zh-CN" sz="1200" b="1" dirty="0"/>
            </a:p>
          </p:txBody>
        </p:sp>
        <p:sp>
          <p:nvSpPr>
            <p:cNvPr id="79" name="矩形 59">
              <a:extLst>
                <a:ext uri="{FF2B5EF4-FFF2-40B4-BE49-F238E27FC236}">
                  <a16:creationId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263520" y="1961663"/>
              <a:ext cx="2066237" cy="484163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Активные методы обучения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56180" y="2484846"/>
              <a:ext cx="174928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 rot="5068121">
            <a:off x="6555715" y="4071613"/>
            <a:ext cx="1634919" cy="1626077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905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154061" y="1308322"/>
            <a:ext cx="3806520" cy="3189143"/>
            <a:chOff x="5603418" y="2008438"/>
            <a:chExt cx="3045331" cy="2860455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5603418" y="2376110"/>
              <a:ext cx="3045331" cy="249278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/>
                <a:t>Емельянова Альвина Николаевна</a:t>
              </a:r>
            </a:p>
            <a:p>
              <a:r>
                <a:rPr lang="ru-RU" b="1" dirty="0" smtClean="0"/>
                <a:t>    зав</a:t>
              </a:r>
              <a:r>
                <a:rPr lang="ru-RU" b="1" dirty="0"/>
                <a:t>. </a:t>
              </a:r>
              <a:r>
                <a:rPr lang="ru-RU" b="1" dirty="0"/>
                <a:t>кафедрой, д.м.н., доцент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 err="1"/>
                <a:t>Епифанцева</a:t>
              </a:r>
              <a:r>
                <a:rPr lang="ru-RU" b="1" dirty="0"/>
                <a:t> Наталья Владимировна</a:t>
              </a:r>
            </a:p>
            <a:p>
              <a:r>
                <a:rPr lang="ru-RU" b="1" dirty="0"/>
                <a:t>    к.м.н., доцент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/>
                <a:t>Калинина Эльвира Николаевна</a:t>
              </a:r>
            </a:p>
            <a:p>
              <a:r>
                <a:rPr lang="ru-RU" b="1" dirty="0"/>
                <a:t>     к.м.н., доцент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/>
                <a:t>Пономарева Анастасия Александровна- ассистент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/>
                <a:t>Чупрова Галина Александровна </a:t>
              </a:r>
              <a:r>
                <a:rPr lang="ru-RU" b="1" dirty="0" smtClean="0"/>
                <a:t>– к.м.н., ассистент</a:t>
              </a:r>
              <a:endParaRPr lang="ru-RU" b="1" dirty="0"/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ru-RU" b="1" dirty="0"/>
                <a:t>Костромина Наталья Аркадьевна - ассистент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endParaRPr lang="ru-RU" b="1" dirty="0"/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036175" y="2008438"/>
              <a:ext cx="1562808" cy="321889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Преподаватели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5972107" y="2330327"/>
              <a:ext cx="187579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 rot="5032120">
            <a:off x="4157235" y="2254305"/>
            <a:ext cx="1236440" cy="1207438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905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78335" y="4387903"/>
            <a:ext cx="3514743" cy="1316681"/>
            <a:chOff x="6175834" y="1541735"/>
            <a:chExt cx="2245301" cy="1190239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349490" y="2055898"/>
              <a:ext cx="2071645" cy="6760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b="1" dirty="0"/>
                <a:t>ЧГМА, ул. </a:t>
              </a:r>
              <a:r>
                <a:rPr lang="ru-RU" altLang="zh-CN" sz="1200" b="1" dirty="0" err="1"/>
                <a:t>Балябина</a:t>
              </a:r>
              <a:r>
                <a:rPr lang="ru-RU" altLang="zh-CN" sz="1200" b="1" dirty="0"/>
                <a:t> 14</a:t>
              </a:r>
            </a:p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b="1" dirty="0" smtClean="0"/>
                <a:t>ККИБ, Труда 21</a:t>
              </a:r>
              <a:endParaRPr lang="ru-RU" altLang="zh-CN" sz="1200" b="1" dirty="0"/>
            </a:p>
            <a:p>
              <a:pPr algn="just"/>
              <a:r>
                <a:rPr lang="ru-RU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99" name="矩形 106">
              <a:extLst>
                <a:ext uri="{FF2B5EF4-FFF2-40B4-BE49-F238E27FC236}">
                  <a16:creationId xmlns:a16="http://schemas.microsoft.com/office/drawing/2014/main" id="{73286A0A-1C5E-C24D-8A51-4FA3A9790BDD}"/>
                </a:ext>
              </a:extLst>
            </p:cNvPr>
            <p:cNvSpPr/>
            <p:nvPr/>
          </p:nvSpPr>
          <p:spPr>
            <a:xfrm>
              <a:off x="6175834" y="1541735"/>
              <a:ext cx="1832279" cy="324413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Место проведения</a:t>
              </a:r>
              <a:endPara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 flipV="1">
              <a:off x="6518608" y="1884026"/>
              <a:ext cx="1590521" cy="9667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977361" y="3913828"/>
            <a:ext cx="1595210" cy="1732039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905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8655352" y="1689982"/>
            <a:ext cx="3550541" cy="2979251"/>
            <a:chOff x="6152425" y="1511195"/>
            <a:chExt cx="2840541" cy="2383816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152425" y="1853481"/>
              <a:ext cx="2840541" cy="204153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Общие вопросы </a:t>
              </a:r>
              <a:r>
                <a:rPr lang="ru-RU" altLang="zh-CN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герпесвирусных</a:t>
              </a: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инфекций</a:t>
              </a:r>
            </a:p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Эпидемиология </a:t>
              </a:r>
              <a:r>
                <a:rPr lang="ru-RU" altLang="zh-CN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герпесвирусных</a:t>
              </a:r>
              <a:r>
                <a:rPr lang="ru-RU" altLang="zh-CN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инфекций</a:t>
              </a:r>
            </a:p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Клинико-лабораторные аспекты </a:t>
              </a:r>
              <a:r>
                <a:rPr lang="ru-RU" altLang="zh-CN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герпесвирусных</a:t>
              </a: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инфекций на современном этапе</a:t>
              </a:r>
            </a:p>
            <a:p>
              <a:pPr marL="171450" indent="-171450" algn="just">
                <a:buFont typeface="Courier New" panose="02070309020205020404" pitchFamily="49" charset="0"/>
                <a:buChar char="o"/>
              </a:pP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Современные подходы к лечению и профилактике </a:t>
              </a:r>
              <a:r>
                <a:rPr lang="ru-RU" altLang="zh-CN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герпесвирусных</a:t>
              </a:r>
              <a:r>
                <a:rPr lang="ru-RU" altLang="zh-CN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инфекций</a:t>
              </a:r>
            </a:p>
            <a:p>
              <a:pPr marL="171450" indent="-1714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endParaRPr lang="ru-RU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indent="-1714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endParaRPr lang="ru-RU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矩形 111">
              <a:extLst>
                <a:ext uri="{FF2B5EF4-FFF2-40B4-BE49-F238E27FC236}">
                  <a16:creationId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512578" y="1511195"/>
              <a:ext cx="1679259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Темы занятий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14313" y="1793550"/>
              <a:ext cx="187579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7199545" y="2369883"/>
            <a:ext cx="1455808" cy="1441608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905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9"/>
          <a:stretch/>
        </p:blipFill>
        <p:spPr>
          <a:xfrm>
            <a:off x="11754720" y="1171434"/>
            <a:ext cx="337390" cy="445209"/>
          </a:xfrm>
          <a:prstGeom prst="rect">
            <a:avLst/>
          </a:prstGeom>
        </p:spPr>
      </p:pic>
      <p:sp>
        <p:nvSpPr>
          <p:cNvPr id="75" name="Oval 17">
            <a:extLst>
              <a:ext uri="{FF2B5EF4-FFF2-40B4-BE49-F238E27FC236}">
                <a16:creationId xmlns:a16="http://schemas.microsoft.com/office/drawing/2014/main" id="{86143A44-E28B-A447-93A8-496C9D0434CE}"/>
              </a:ext>
            </a:extLst>
          </p:cNvPr>
          <p:cNvSpPr/>
          <p:nvPr/>
        </p:nvSpPr>
        <p:spPr>
          <a:xfrm>
            <a:off x="3167672" y="4263994"/>
            <a:ext cx="505514" cy="497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2" name="Freeform: Shape 41">
            <a:extLst>
              <a:ext uri="{FF2B5EF4-FFF2-40B4-BE49-F238E27FC236}">
                <a16:creationId xmlns:a16="http://schemas.microsoft.com/office/drawing/2014/main" id="{939E277E-6D95-1F4D-A97B-87DE28806F3E}"/>
              </a:ext>
            </a:extLst>
          </p:cNvPr>
          <p:cNvSpPr>
            <a:spLocks/>
          </p:cNvSpPr>
          <p:nvPr/>
        </p:nvSpPr>
        <p:spPr bwMode="auto">
          <a:xfrm>
            <a:off x="3289119" y="4393949"/>
            <a:ext cx="249928" cy="21655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3" name="Oval 15">
            <a:extLst>
              <a:ext uri="{FF2B5EF4-FFF2-40B4-BE49-F238E27FC236}">
                <a16:creationId xmlns:a16="http://schemas.microsoft.com/office/drawing/2014/main" id="{2BAE6471-CFF3-B945-8CF5-5C02EB1795E7}"/>
              </a:ext>
            </a:extLst>
          </p:cNvPr>
          <p:cNvSpPr/>
          <p:nvPr/>
        </p:nvSpPr>
        <p:spPr>
          <a:xfrm>
            <a:off x="3271295" y="1597268"/>
            <a:ext cx="476937" cy="47693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5" name="Freeform 28">
            <a:extLst>
              <a:ext uri="{FF2B5EF4-FFF2-40B4-BE49-F238E27FC236}">
                <a16:creationId xmlns:a16="http://schemas.microsoft.com/office/drawing/2014/main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3397727" y="1697108"/>
            <a:ext cx="210704" cy="277255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8" name="Freeform: Shape 5">
            <a:extLst>
              <a:ext uri="{FF2B5EF4-FFF2-40B4-BE49-F238E27FC236}">
                <a16:creationId xmlns:a16="http://schemas.microsoft.com/office/drawing/2014/main" id="{D3903C33-7E4C-484D-8F83-794FC00C9092}"/>
              </a:ext>
            </a:extLst>
          </p:cNvPr>
          <p:cNvSpPr>
            <a:spLocks/>
          </p:cNvSpPr>
          <p:nvPr/>
        </p:nvSpPr>
        <p:spPr bwMode="auto">
          <a:xfrm>
            <a:off x="8376167" y="4402174"/>
            <a:ext cx="248794" cy="20609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98" y="1631004"/>
            <a:ext cx="468221" cy="4682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122">
            <a:extLst>
              <a:ext uri="{FF2B5EF4-FFF2-40B4-BE49-F238E27FC236}">
                <a16:creationId xmlns:a16="http://schemas.microsoft.com/office/drawing/2014/main" id="{3CB437E4-0285-8C45-8F44-D98E98D28B82}"/>
              </a:ext>
            </a:extLst>
          </p:cNvPr>
          <p:cNvSpPr txBox="1"/>
          <p:nvPr/>
        </p:nvSpPr>
        <p:spPr>
          <a:xfrm>
            <a:off x="154061" y="6257133"/>
            <a:ext cx="11883878" cy="384721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b="1" dirty="0">
                <a:solidFill>
                  <a:srgbClr val="0879BE"/>
                </a:solidFill>
              </a:rPr>
              <a:t>На цикле Вы узнаете особенности течения </a:t>
            </a:r>
            <a:r>
              <a:rPr lang="ru-RU" altLang="zh-CN" b="1" dirty="0" smtClean="0">
                <a:solidFill>
                  <a:srgbClr val="0879BE"/>
                </a:solidFill>
              </a:rPr>
              <a:t>различных </a:t>
            </a:r>
            <a:r>
              <a:rPr lang="ru-RU" altLang="zh-CN" b="1" dirty="0" err="1" smtClean="0">
                <a:solidFill>
                  <a:srgbClr val="0879BE"/>
                </a:solidFill>
              </a:rPr>
              <a:t>герпесвирусных</a:t>
            </a:r>
            <a:r>
              <a:rPr lang="ru-RU" altLang="zh-CN" b="1" dirty="0" smtClean="0">
                <a:solidFill>
                  <a:srgbClr val="0879BE"/>
                </a:solidFill>
              </a:rPr>
              <a:t> инфекций. Освоите основные подходы и методы в лечении и  профилактике </a:t>
            </a:r>
            <a:r>
              <a:rPr lang="ru-RU" altLang="zh-CN" b="1" dirty="0" err="1" smtClean="0">
                <a:solidFill>
                  <a:srgbClr val="0879BE"/>
                </a:solidFill>
              </a:rPr>
              <a:t>герпесвирусных</a:t>
            </a:r>
            <a:r>
              <a:rPr lang="ru-RU" altLang="zh-CN" b="1" dirty="0" smtClean="0">
                <a:solidFill>
                  <a:srgbClr val="0879BE"/>
                </a:solidFill>
              </a:rPr>
              <a:t> инфекций. Овладеете навыками формирования диагноза на основе </a:t>
            </a:r>
            <a:r>
              <a:rPr lang="ru-RU" altLang="zh-CN" b="1" dirty="0" err="1" smtClean="0">
                <a:solidFill>
                  <a:srgbClr val="0879BE"/>
                </a:solidFill>
              </a:rPr>
              <a:t>синдромального</a:t>
            </a:r>
            <a:r>
              <a:rPr lang="ru-RU" altLang="zh-CN" b="1" dirty="0" smtClean="0">
                <a:solidFill>
                  <a:srgbClr val="0879BE"/>
                </a:solidFill>
              </a:rPr>
              <a:t> </a:t>
            </a:r>
            <a:r>
              <a:rPr lang="ru-RU" altLang="zh-CN" b="1" dirty="0" err="1" smtClean="0">
                <a:solidFill>
                  <a:srgbClr val="0879BE"/>
                </a:solidFill>
              </a:rPr>
              <a:t>симптомокомплекса</a:t>
            </a:r>
            <a:r>
              <a:rPr lang="ru-RU" altLang="zh-CN" b="1" dirty="0" smtClean="0">
                <a:solidFill>
                  <a:srgbClr val="0879BE"/>
                </a:solidFill>
              </a:rPr>
              <a:t> и лабораторных данных.</a:t>
            </a:r>
            <a:endParaRPr lang="en-US" altLang="zh-CN" b="1" dirty="0">
              <a:solidFill>
                <a:srgbClr val="0879B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9047" t="33196" r="63546" b="23123"/>
          <a:stretch/>
        </p:blipFill>
        <p:spPr>
          <a:xfrm>
            <a:off x="5491235" y="3286592"/>
            <a:ext cx="1086319" cy="108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449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Microsoft YaHei</vt:lpstr>
      <vt:lpstr>Microsoft YaHei</vt:lpstr>
      <vt:lpstr>Arial</vt:lpstr>
      <vt:lpstr>Calibri</vt:lpstr>
      <vt:lpstr>Calibri Light</vt:lpstr>
      <vt:lpstr>Courier New</vt:lpstr>
      <vt:lpstr>inpin heiti</vt:lpstr>
      <vt:lpstr>华文新魏</vt:lpstr>
      <vt:lpstr>Тема Office</vt:lpstr>
      <vt:lpstr>Дисциплина по выбору  «Герипетическая инфекция – вызов современному миру» Кафедра инфекционных болезней и эпидемиологии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4otd-v2</cp:lastModifiedBy>
  <cp:revision>53</cp:revision>
  <dcterms:created xsi:type="dcterms:W3CDTF">2023-02-07T08:15:25Z</dcterms:created>
  <dcterms:modified xsi:type="dcterms:W3CDTF">2025-01-17T01:47:01Z</dcterms:modified>
</cp:coreProperties>
</file>